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0"/>
  </p:notesMasterIdLst>
  <p:handoutMasterIdLst>
    <p:handoutMasterId r:id="rId11"/>
  </p:handoutMasterIdLst>
  <p:sldIdLst>
    <p:sldId id="274" r:id="rId2"/>
    <p:sldId id="284" r:id="rId3"/>
    <p:sldId id="287" r:id="rId4"/>
    <p:sldId id="288" r:id="rId5"/>
    <p:sldId id="289" r:id="rId6"/>
    <p:sldId id="290" r:id="rId7"/>
    <p:sldId id="291" r:id="rId8"/>
    <p:sldId id="295" r:id="rId9"/>
  </p:sldIdLst>
  <p:sldSz cx="9144000" cy="6858000" type="screen4x3"/>
  <p:notesSz cx="7102475" cy="93884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-QUIAN" initials="C" lastIdx="0" clrIdx="0">
    <p:extLst>
      <p:ext uri="{19B8F6BF-5375-455C-9EA6-DF929625EA0E}">
        <p15:presenceInfo xmlns:p15="http://schemas.microsoft.com/office/powerpoint/2012/main" userId="CINDY-QU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CA8"/>
    <a:srgbClr val="D7B527"/>
    <a:srgbClr val="FF9966"/>
    <a:srgbClr val="D0EBB3"/>
    <a:srgbClr val="E6E28A"/>
    <a:srgbClr val="CC6600"/>
    <a:srgbClr val="CCFFFF"/>
    <a:srgbClr val="D9D24F"/>
    <a:srgbClr val="0000FF"/>
    <a:srgbClr val="F33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9" autoAdjust="0"/>
    <p:restoredTop sz="94291" autoAdjust="0"/>
  </p:normalViewPr>
  <p:slideViewPr>
    <p:cSldViewPr>
      <p:cViewPr varScale="1">
        <p:scale>
          <a:sx n="81" d="100"/>
          <a:sy n="81" d="100"/>
        </p:scale>
        <p:origin x="1830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ra\Documents\Estad&#237;sticas%20Control%20Escolar\ESTAD&#205;STICAS%202024-B\F%20%202.%20Material%20para%20la%20Estad&#237;stica%20B&#225;sica%20del%20Primer%20Parcial%2024.-B.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ra\Documents\Estad&#237;sticas%20Control%20Escolar\ESTAD&#205;STICAS%202024-B\F%20%202.%20Material%20para%20la%20Estad&#237;stica%20B&#225;sica%20del%20Primer%20Parcial%2024.-B.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91611020112607"/>
          <c:y val="6.2415263872463642E-3"/>
          <c:w val="0.80878282170530391"/>
          <c:h val="0.932055635422246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'Matrícula escol. modificado'!$AP$6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'Matrícula escol. modificado'!$AO$7:$AO$31</c:f>
              <c:strCache>
                <c:ptCount val="25"/>
                <c:pt idx="2">
                  <c:v>CANCÚN UNO</c:v>
                </c:pt>
                <c:pt idx="3">
                  <c:v>CANCÚN DOS</c:v>
                </c:pt>
                <c:pt idx="4">
                  <c:v>PLAYA DEL CARMEN</c:v>
                </c:pt>
                <c:pt idx="5">
                  <c:v>COZUMEL</c:v>
                </c:pt>
                <c:pt idx="6">
                  <c:v>CANCÚN CUATRO</c:v>
                </c:pt>
                <c:pt idx="7">
                  <c:v>CHETUMAL UNO</c:v>
                </c:pt>
                <c:pt idx="8">
                  <c:v>JOSÉ MARÍA MORELOS</c:v>
                </c:pt>
                <c:pt idx="9">
                  <c:v>CHETUMAL DOS</c:v>
                </c:pt>
                <c:pt idx="10">
                  <c:v>CANCÚN TRES BONFIL</c:v>
                </c:pt>
                <c:pt idx="11">
                  <c:v>CIUDAD MUJERES</c:v>
                </c:pt>
                <c:pt idx="12">
                  <c:v>PUERTO MORELOS</c:v>
                </c:pt>
                <c:pt idx="13">
                  <c:v>BACALAR</c:v>
                </c:pt>
                <c:pt idx="14">
                  <c:v>TIHOSUCO</c:v>
                </c:pt>
                <c:pt idx="15">
                  <c:v>RÍO HONDO</c:v>
                </c:pt>
                <c:pt idx="16">
                  <c:v>ISLA MUJERES</c:v>
                </c:pt>
                <c:pt idx="17">
                  <c:v>CARLOS A. MADRAZO</c:v>
                </c:pt>
                <c:pt idx="18">
                  <c:v>SABÁN</c:v>
                </c:pt>
                <c:pt idx="19">
                  <c:v>IGNACIO ZARAGOZA</c:v>
                </c:pt>
                <c:pt idx="20">
                  <c:v>SEÑOR</c:v>
                </c:pt>
                <c:pt idx="21">
                  <c:v>NICOLÁS BRAVO</c:v>
                </c:pt>
                <c:pt idx="22">
                  <c:v>MAYA BALAM</c:v>
                </c:pt>
                <c:pt idx="23">
                  <c:v>PRESIDENTE JUÁREZ</c:v>
                </c:pt>
                <c:pt idx="24">
                  <c:v>CANDELARIA</c:v>
                </c:pt>
              </c:strCache>
            </c:strRef>
          </c:cat>
          <c:val>
            <c:numRef>
              <c:f>'Matrícula escol. modificado'!$AP$7:$AP$31</c:f>
              <c:numCache>
                <c:formatCode>General</c:formatCode>
                <c:ptCount val="25"/>
                <c:pt idx="2">
                  <c:v>2275</c:v>
                </c:pt>
                <c:pt idx="3">
                  <c:v>1861</c:v>
                </c:pt>
                <c:pt idx="4">
                  <c:v>1401</c:v>
                </c:pt>
                <c:pt idx="5">
                  <c:v>1178</c:v>
                </c:pt>
                <c:pt idx="6">
                  <c:v>1163</c:v>
                </c:pt>
                <c:pt idx="7">
                  <c:v>880</c:v>
                </c:pt>
                <c:pt idx="8">
                  <c:v>772</c:v>
                </c:pt>
                <c:pt idx="9">
                  <c:v>726</c:v>
                </c:pt>
                <c:pt idx="10">
                  <c:v>692</c:v>
                </c:pt>
                <c:pt idx="11">
                  <c:v>481</c:v>
                </c:pt>
                <c:pt idx="12">
                  <c:v>467</c:v>
                </c:pt>
                <c:pt idx="13">
                  <c:v>442</c:v>
                </c:pt>
                <c:pt idx="14">
                  <c:v>389</c:v>
                </c:pt>
                <c:pt idx="15">
                  <c:v>387</c:v>
                </c:pt>
                <c:pt idx="16">
                  <c:v>371</c:v>
                </c:pt>
                <c:pt idx="17">
                  <c:v>278</c:v>
                </c:pt>
                <c:pt idx="18">
                  <c:v>276</c:v>
                </c:pt>
                <c:pt idx="19">
                  <c:v>247</c:v>
                </c:pt>
                <c:pt idx="20">
                  <c:v>221</c:v>
                </c:pt>
                <c:pt idx="21">
                  <c:v>183</c:v>
                </c:pt>
                <c:pt idx="22">
                  <c:v>142</c:v>
                </c:pt>
                <c:pt idx="23">
                  <c:v>141</c:v>
                </c:pt>
                <c:pt idx="24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EC-4147-96C2-B77EC0F034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3140960"/>
        <c:axId val="183132224"/>
      </c:barChart>
      <c:catAx>
        <c:axId val="18314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3132224"/>
        <c:crosses val="autoZero"/>
        <c:auto val="1"/>
        <c:lblAlgn val="ctr"/>
        <c:lblOffset val="100"/>
        <c:noMultiLvlLbl val="0"/>
      </c:catAx>
      <c:valAx>
        <c:axId val="1831322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8314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12996038942784"/>
          <c:y val="6.2988218784042052E-2"/>
          <c:w val="0.89919179648420755"/>
          <c:h val="0.8922133401888270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'Matrícula escol. modificado'!$AO$39:$AO$59</c:f>
              <c:strCache>
                <c:ptCount val="21"/>
                <c:pt idx="0">
                  <c:v> PUERTO AVENTURAS</c:v>
                </c:pt>
                <c:pt idx="1">
                  <c:v>MAHAHUAL</c:v>
                </c:pt>
                <c:pt idx="2">
                  <c:v> CHIQUILÁ</c:v>
                </c:pt>
                <c:pt idx="3">
                  <c:v>JOSEFA ORTIZ DE DOMÍNGUEZ</c:v>
                </c:pt>
                <c:pt idx="4">
                  <c:v>EMSaD LIMONES</c:v>
                </c:pt>
                <c:pt idx="5">
                  <c:v> NOH-BEC</c:v>
                </c:pt>
                <c:pt idx="6">
                  <c:v>COBÁ</c:v>
                </c:pt>
                <c:pt idx="7">
                  <c:v> CHAN CHÉN I</c:v>
                </c:pt>
                <c:pt idx="8">
                  <c:v> SAN PEDRO PERALTA</c:v>
                </c:pt>
                <c:pt idx="9">
                  <c:v> DIVORCIADOS</c:v>
                </c:pt>
                <c:pt idx="10">
                  <c:v> CHUN-YAH</c:v>
                </c:pt>
                <c:pt idx="11">
                  <c:v>LAGUNA KANÁ</c:v>
                </c:pt>
                <c:pt idx="12">
                  <c:v> X-HAZIL SUR</c:v>
                </c:pt>
                <c:pt idx="13">
                  <c:v> VALLEHERMOSO</c:v>
                </c:pt>
                <c:pt idx="14">
                  <c:v> CAOBAS</c:v>
                </c:pt>
                <c:pt idx="15">
                  <c:v> X-PICHIL</c:v>
                </c:pt>
                <c:pt idx="16">
                  <c:v> ZAMORA</c:v>
                </c:pt>
                <c:pt idx="17">
                  <c:v> ALTOS DE SEVILLA</c:v>
                </c:pt>
                <c:pt idx="18">
                  <c:v> RÍO VERDE</c:v>
                </c:pt>
                <c:pt idx="19">
                  <c:v> BLANCA FLOR</c:v>
                </c:pt>
                <c:pt idx="20">
                  <c:v>MIGUEL ALEMÁN</c:v>
                </c:pt>
              </c:strCache>
            </c:strRef>
          </c:cat>
          <c:val>
            <c:numRef>
              <c:f>'Matrícula escol. modificado'!$AP$39:$AP$59</c:f>
              <c:numCache>
                <c:formatCode>General</c:formatCode>
                <c:ptCount val="21"/>
                <c:pt idx="0">
                  <c:v>316</c:v>
                </c:pt>
                <c:pt idx="1">
                  <c:v>152</c:v>
                </c:pt>
                <c:pt idx="2">
                  <c:v>144</c:v>
                </c:pt>
                <c:pt idx="3">
                  <c:v>144</c:v>
                </c:pt>
                <c:pt idx="4">
                  <c:v>141</c:v>
                </c:pt>
                <c:pt idx="5">
                  <c:v>118</c:v>
                </c:pt>
                <c:pt idx="6">
                  <c:v>117</c:v>
                </c:pt>
                <c:pt idx="7">
                  <c:v>111</c:v>
                </c:pt>
                <c:pt idx="8">
                  <c:v>108</c:v>
                </c:pt>
                <c:pt idx="9">
                  <c:v>102</c:v>
                </c:pt>
                <c:pt idx="10">
                  <c:v>96</c:v>
                </c:pt>
                <c:pt idx="11">
                  <c:v>88</c:v>
                </c:pt>
                <c:pt idx="12">
                  <c:v>88</c:v>
                </c:pt>
                <c:pt idx="13">
                  <c:v>86</c:v>
                </c:pt>
                <c:pt idx="14">
                  <c:v>83</c:v>
                </c:pt>
                <c:pt idx="15">
                  <c:v>80</c:v>
                </c:pt>
                <c:pt idx="16">
                  <c:v>64</c:v>
                </c:pt>
                <c:pt idx="17">
                  <c:v>51</c:v>
                </c:pt>
                <c:pt idx="18">
                  <c:v>50</c:v>
                </c:pt>
                <c:pt idx="19">
                  <c:v>44</c:v>
                </c:pt>
                <c:pt idx="2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7-464C-AA3B-36F8D88F27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082451136"/>
        <c:axId val="2082441568"/>
      </c:barChart>
      <c:catAx>
        <c:axId val="208245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82441568"/>
        <c:crosses val="autoZero"/>
        <c:auto val="1"/>
        <c:lblAlgn val="ctr"/>
        <c:lblOffset val="100"/>
        <c:noMultiLvlLbl val="0"/>
      </c:catAx>
      <c:valAx>
        <c:axId val="20824415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82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'Matrícula escol. modificado'!$AO$72:$AO$74</c:f>
              <c:strCache>
                <c:ptCount val="3"/>
                <c:pt idx="0">
                  <c:v>LICEO DEL CARIBE</c:v>
                </c:pt>
                <c:pt idx="1">
                  <c:v>COLEGIO ECAB</c:v>
                </c:pt>
                <c:pt idx="2">
                  <c:v>COLEGIO BRITÁNICO</c:v>
                </c:pt>
              </c:strCache>
            </c:strRef>
          </c:cat>
          <c:val>
            <c:numRef>
              <c:f>'Matrícula escol. modificado'!$AP$72:$AP$74</c:f>
              <c:numCache>
                <c:formatCode>General</c:formatCode>
                <c:ptCount val="3"/>
                <c:pt idx="0">
                  <c:v>49</c:v>
                </c:pt>
                <c:pt idx="1">
                  <c:v>39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2-4EA9-B444-B31BC453E9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334157136"/>
        <c:axId val="334163376"/>
      </c:barChart>
      <c:catAx>
        <c:axId val="33415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4163376"/>
        <c:crosses val="autoZero"/>
        <c:auto val="1"/>
        <c:lblAlgn val="ctr"/>
        <c:lblOffset val="100"/>
        <c:noMultiLvlLbl val="0"/>
      </c:catAx>
      <c:valAx>
        <c:axId val="33416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4157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0.14318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9D28F771-B67A-E137-9B35-968E56037A56}"/>
            </a:ext>
          </a:extLst>
        </cdr:cNvPr>
        <cdr:cNvSpPr/>
      </cdr:nvSpPr>
      <cdr:spPr>
        <a:xfrm xmlns:a="http://schemas.openxmlformats.org/drawingml/2006/main">
          <a:off x="-450450" y="-1255994"/>
          <a:ext cx="8188218" cy="738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 fontAlgn="ctr"/>
          <a:r>
            <a:rPr lang="es-MX" sz="1400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rPr>
            <a:t>Gráfica de la m</a:t>
          </a:r>
          <a:r>
            <a:rPr lang="es-MX" b="1" dirty="0">
              <a:latin typeface="Arial Black" panose="020B0A04020102020204" pitchFamily="34" charset="0"/>
              <a:cs typeface="Arial" panose="020B0604020202020204" pitchFamily="34" charset="0"/>
            </a:rPr>
            <a:t>atrícula inicial 24-B </a:t>
          </a:r>
        </a:p>
        <a:p xmlns:a="http://schemas.openxmlformats.org/drawingml/2006/main">
          <a:pPr algn="ctr" fontAlgn="ctr"/>
          <a:endParaRPr lang="es-MX" b="1" dirty="0">
            <a:latin typeface="Arial Black" panose="020B0A040201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 fontAlgn="ctr"/>
          <a:r>
            <a:rPr lang="es-MX" sz="1400" b="1" dirty="0" err="1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rPr>
            <a:t>EMSaD</a:t>
          </a:r>
          <a:endParaRPr lang="es-MX" sz="1400" b="1" dirty="0">
            <a:solidFill>
              <a:srgbClr val="000000"/>
            </a:solidFill>
            <a:latin typeface="Arial Black" panose="020B0A040201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DFF347E-4F3D-457C-AEBB-D6573723EB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C94626-83F7-4E16-88D1-E3E0E1293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5254DA91-B654-47EF-9CE8-571B26CED3D9}" type="datetimeFigureOut">
              <a:rPr lang="es-MX" smtClean="0"/>
              <a:t>15/10/2024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11013F-6277-432B-A803-D9C69CBA0A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196D77-60A0-492C-B912-91FF1F7D9F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8A207CFB-7C45-4C74-A421-DF9C139A90B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146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DECDEB52-9FF5-4DF1-8323-FD73A6C2DC25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585F982F-98E4-43DF-A619-963F94F1DC1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748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26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636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1B247F5-3ACE-4B99-8D45-E5DF12E0D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98" r="6598"/>
          <a:stretch/>
        </p:blipFill>
        <p:spPr>
          <a:xfrm>
            <a:off x="-1" y="-32792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56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42C9B0F-1E86-4FEF-B2EC-568CAAE32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7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45F174B-AB37-4360-B868-5020B83CB5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1C0DB72-EEF3-437F-A984-3DA3A7B20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7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976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2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5095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12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364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590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244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89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847CFC-816F-41D0-AAC0-9BF4FEBC753E}" type="datetimeFigureOut">
              <a:rPr lang="es-ES" smtClean="0"/>
              <a:t>15/10/2024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28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9" r:id="rId12"/>
    <p:sldLayoutId id="2147483703" r:id="rId13"/>
    <p:sldLayoutId id="2147483705" r:id="rId14"/>
    <p:sldLayoutId id="2147483706" r:id="rId15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172400" y="295302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295302"/>
            <a:ext cx="5940152" cy="61912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FA19B2-E003-4E97-AFFC-CBBE3EB5CE6E}"/>
              </a:ext>
            </a:extLst>
          </p:cNvPr>
          <p:cNvSpPr txBox="1"/>
          <p:nvPr/>
        </p:nvSpPr>
        <p:spPr>
          <a:xfrm>
            <a:off x="526111" y="2550432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ea typeface="Futura" panose="02020800000000000000" pitchFamily="18" charset="0"/>
                <a:cs typeface="Arial" panose="020B0604020202020204" pitchFamily="34" charset="0"/>
              </a:rPr>
              <a:t>ESTADÍSTICA BÁSICA INICIAL </a:t>
            </a:r>
          </a:p>
          <a:p>
            <a:pPr algn="ctr"/>
            <a:endParaRPr lang="es-MX" sz="2800" b="1" dirty="0">
              <a:latin typeface="Arial" panose="020B0604020202020204" pitchFamily="34" charset="0"/>
              <a:ea typeface="Futura" panose="02020800000000000000" pitchFamily="18" charset="0"/>
              <a:cs typeface="Arial" panose="020B0604020202020204" pitchFamily="34" charset="0"/>
            </a:endParaRPr>
          </a:p>
          <a:p>
            <a:pPr algn="ctr"/>
            <a:r>
              <a:rPr lang="es-MX" sz="2800" b="1" dirty="0">
                <a:latin typeface="Arial" panose="020B0604020202020204" pitchFamily="34" charset="0"/>
                <a:ea typeface="Futura" panose="02020800000000000000" pitchFamily="18" charset="0"/>
                <a:cs typeface="Arial" panose="020B0604020202020204" pitchFamily="34" charset="0"/>
              </a:rPr>
              <a:t>2024-B </a:t>
            </a:r>
          </a:p>
          <a:p>
            <a:pPr algn="ctr"/>
            <a:endParaRPr lang="es-MX" sz="2800" b="1" dirty="0">
              <a:latin typeface="Arial" panose="020B0604020202020204" pitchFamily="34" charset="0"/>
              <a:ea typeface="Futura" panose="02020800000000000000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6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410" y="0"/>
            <a:ext cx="9208749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0190" y="132609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132609"/>
            <a:ext cx="5940152" cy="3253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77904" y="590604"/>
            <a:ext cx="4730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latin typeface="Arial Black" panose="020B0A04020102020204" pitchFamily="34" charset="0"/>
              </a:rPr>
              <a:t>Comportamiento de la matrícula</a:t>
            </a:r>
          </a:p>
          <a:p>
            <a:pPr algn="ctr"/>
            <a:r>
              <a:rPr lang="es-MX" sz="1100" dirty="0">
                <a:latin typeface="Arial Black" panose="020B0A04020102020204" pitchFamily="34" charset="0"/>
              </a:rPr>
              <a:t>Inicio y final del semestre 24-A  e inicio del semestre 24-B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3528" y="603344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56706" y="6279663"/>
            <a:ext cx="8707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03/10/2024.</a:t>
            </a:r>
            <a:r>
              <a:rPr lang="es-MX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3743D007-85B2-06AE-7A35-5F541A315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932334"/>
              </p:ext>
            </p:extLst>
          </p:nvPr>
        </p:nvGraphicFramePr>
        <p:xfrm>
          <a:off x="1003929" y="1087453"/>
          <a:ext cx="7136142" cy="4770453"/>
        </p:xfrm>
        <a:graphic>
          <a:graphicData uri="http://schemas.openxmlformats.org/drawingml/2006/table">
            <a:tbl>
              <a:tblPr/>
              <a:tblGrid>
                <a:gridCol w="1189357">
                  <a:extLst>
                    <a:ext uri="{9D8B030D-6E8A-4147-A177-3AD203B41FA5}">
                      <a16:colId xmlns:a16="http://schemas.microsoft.com/office/drawing/2014/main" val="177527387"/>
                    </a:ext>
                  </a:extLst>
                </a:gridCol>
                <a:gridCol w="1189357">
                  <a:extLst>
                    <a:ext uri="{9D8B030D-6E8A-4147-A177-3AD203B41FA5}">
                      <a16:colId xmlns:a16="http://schemas.microsoft.com/office/drawing/2014/main" val="3501492647"/>
                    </a:ext>
                  </a:extLst>
                </a:gridCol>
                <a:gridCol w="1189357">
                  <a:extLst>
                    <a:ext uri="{9D8B030D-6E8A-4147-A177-3AD203B41FA5}">
                      <a16:colId xmlns:a16="http://schemas.microsoft.com/office/drawing/2014/main" val="2082914599"/>
                    </a:ext>
                  </a:extLst>
                </a:gridCol>
                <a:gridCol w="1189357">
                  <a:extLst>
                    <a:ext uri="{9D8B030D-6E8A-4147-A177-3AD203B41FA5}">
                      <a16:colId xmlns:a16="http://schemas.microsoft.com/office/drawing/2014/main" val="4059240997"/>
                    </a:ext>
                  </a:extLst>
                </a:gridCol>
                <a:gridCol w="1189357">
                  <a:extLst>
                    <a:ext uri="{9D8B030D-6E8A-4147-A177-3AD203B41FA5}">
                      <a16:colId xmlns:a16="http://schemas.microsoft.com/office/drawing/2014/main" val="512510815"/>
                    </a:ext>
                  </a:extLst>
                </a:gridCol>
                <a:gridCol w="1189357">
                  <a:extLst>
                    <a:ext uri="{9D8B030D-6E8A-4147-A177-3AD203B41FA5}">
                      <a16:colId xmlns:a16="http://schemas.microsoft.com/office/drawing/2014/main" val="2364949256"/>
                    </a:ext>
                  </a:extLst>
                </a:gridCol>
              </a:tblGrid>
              <a:tr h="2093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1ACB2"/>
                          </a:highlight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CB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1ACB2"/>
                          </a:highlight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CB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1ACB2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C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A1ACB2"/>
                          </a:highlight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C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1ACB2"/>
                          </a:highlight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CB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1ACB2"/>
                          </a:highlight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C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4252"/>
                  </a:ext>
                </a:extLst>
              </a:tr>
              <a:tr h="20930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1ACB2"/>
                          </a:highlight>
                          <a:latin typeface="Arial" panose="020B0604020202020204" pitchFamily="34" charset="0"/>
                        </a:rPr>
                        <a:t>C S A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AC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76685"/>
                  </a:ext>
                </a:extLst>
              </a:tr>
              <a:tr h="218028"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 Light" panose="020F0302020204030204" pitchFamily="34" charset="0"/>
                        </a:rPr>
                        <a:t>     </a:t>
                      </a:r>
                      <a:r>
                        <a:rPr lang="es-MX" sz="1200" b="1" i="0" u="none" strike="noStrike" dirty="0">
                          <a:solidFill>
                            <a:srgbClr val="0070C0"/>
                          </a:solidFill>
                          <a:effectLst/>
                          <a:highlight>
                            <a:srgbClr val="FFFFFF"/>
                          </a:highlight>
                          <a:latin typeface="Calibri Light" panose="020F0302020204030204" pitchFamily="34" charset="0"/>
                        </a:rPr>
                        <a:t>Modalidad escolarizada</a:t>
                      </a:r>
                    </a:p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70C0"/>
                          </a:solidFill>
                          <a:effectLst/>
                          <a:highlight>
                            <a:srgbClr val="FFFFFF"/>
                          </a:highlight>
                          <a:latin typeface="Calibri Light" panose="020F0302020204030204" pitchFamily="34" charset="0"/>
                        </a:rPr>
                        <a:t>  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 Light" panose="020F0302020204030204" pitchFamily="34" charset="0"/>
                        </a:rPr>
                        <a:t> Opción presencial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highlight>
                            <a:srgbClr val="FFFFFF"/>
                          </a:highlight>
                          <a:latin typeface="Calibri Light" panose="020F0302020204030204" pitchFamily="34" charset="0"/>
                        </a:rPr>
                        <a:t>Modalidad Mixta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COBAQROO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372518"/>
                  </a:ext>
                </a:extLst>
              </a:tr>
              <a:tr h="218028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 Light" panose="020F0302020204030204" pitchFamily="34" charset="0"/>
                        </a:rPr>
                        <a:t>Opción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73118"/>
                  </a:ext>
                </a:extLst>
              </a:tr>
              <a:tr h="218028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Bachillerato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916811"/>
                  </a:ext>
                </a:extLst>
              </a:tr>
              <a:tr h="366286"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Auto planeado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 Mixto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011035"/>
                  </a:ext>
                </a:extLst>
              </a:tr>
              <a:tr h="13953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Planteles.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Centros de Servicios de Educación Media Superior a Distancia (EMSaD).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Centros de Estudios Reconocidos (Incorporados).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Centros de Servicios Académicos Integrales.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Sedes de Bachillerato Modular.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668392"/>
                  </a:ext>
                </a:extLst>
              </a:tr>
              <a:tr h="24419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 Light" panose="020F0302020204030204" pitchFamily="34" charset="0"/>
                        </a:rPr>
                        <a:t>Inicio de semestre 24-A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14630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14,159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2,042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1,940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19,074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150559"/>
                  </a:ext>
                </a:extLst>
              </a:tr>
              <a:tr h="24419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 Light" panose="020F0302020204030204" pitchFamily="34" charset="0"/>
                        </a:rPr>
                        <a:t>Fin de semestre 24-A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32168"/>
                  </a:ext>
                </a:extLst>
              </a:tr>
              <a:tr h="2441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14,095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2,048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1,041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1,678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1F7ED"/>
                          </a:highlight>
                          <a:latin typeface="Calibri" panose="020F0502020204030204" pitchFamily="34" charset="0"/>
                        </a:rPr>
                        <a:t>18,993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24840"/>
                  </a:ext>
                </a:extLst>
              </a:tr>
              <a:tr h="40117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Arial Black" panose="020B0A04020102020204" pitchFamily="34" charset="0"/>
                        </a:rPr>
                        <a:t>Inicio de semestre 24-B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658309"/>
                  </a:ext>
                </a:extLst>
              </a:tr>
              <a:tr h="331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5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F4E78"/>
                          </a:highlight>
                          <a:latin typeface="Calibri" panose="020F0502020204030204" pitchFamily="34" charset="0"/>
                        </a:rPr>
                        <a:t>15,108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5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F4E78"/>
                          </a:highlight>
                          <a:latin typeface="Calibri" panose="020F0502020204030204" pitchFamily="34" charset="0"/>
                        </a:rPr>
                        <a:t>2,224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F4E78"/>
                          </a:highlight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5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1F4E78"/>
                          </a:highlight>
                          <a:latin typeface="Calibri" panose="020F0502020204030204" pitchFamily="34" charset="0"/>
                        </a:rPr>
                        <a:t>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5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F4E78"/>
                          </a:highlight>
                          <a:latin typeface="Calibri" panose="020F0502020204030204" pitchFamily="34" charset="0"/>
                        </a:rPr>
                        <a:t>2,271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23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F4E78"/>
                          </a:highlight>
                          <a:latin typeface="Calibri" panose="020F0502020204030204" pitchFamily="34" charset="0"/>
                        </a:rPr>
                        <a:t>20,407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58273"/>
                  </a:ext>
                </a:extLst>
              </a:tr>
              <a:tr h="22674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404040"/>
                          </a:highlight>
                          <a:latin typeface="Calibri" panose="020F0502020204030204" pitchFamily="34" charset="0"/>
                        </a:rPr>
                        <a:t>Fuente SICE. Corte 9/09/2024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757171"/>
                          </a:highlight>
                          <a:latin typeface="Calibri" panose="020F0502020204030204" pitchFamily="34" charset="0"/>
                        </a:rPr>
                        <a:t>Corte 6/09/2024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235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6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7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172400" y="145577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210807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07737" y="628180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15987" y="6510536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10/06/2024.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2E9CC72-3189-616B-3D11-043B9A996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18000"/>
              </p:ext>
            </p:extLst>
          </p:nvPr>
        </p:nvGraphicFramePr>
        <p:xfrm>
          <a:off x="413774" y="1224452"/>
          <a:ext cx="8316452" cy="4997994"/>
        </p:xfrm>
        <a:graphic>
          <a:graphicData uri="http://schemas.openxmlformats.org/drawingml/2006/table">
            <a:tbl>
              <a:tblPr/>
              <a:tblGrid>
                <a:gridCol w="424783">
                  <a:extLst>
                    <a:ext uri="{9D8B030D-6E8A-4147-A177-3AD203B41FA5}">
                      <a16:colId xmlns:a16="http://schemas.microsoft.com/office/drawing/2014/main" val="3859995277"/>
                    </a:ext>
                  </a:extLst>
                </a:gridCol>
                <a:gridCol w="1814177">
                  <a:extLst>
                    <a:ext uri="{9D8B030D-6E8A-4147-A177-3AD203B41FA5}">
                      <a16:colId xmlns:a16="http://schemas.microsoft.com/office/drawing/2014/main" val="209481940"/>
                    </a:ext>
                  </a:extLst>
                </a:gridCol>
                <a:gridCol w="424783">
                  <a:extLst>
                    <a:ext uri="{9D8B030D-6E8A-4147-A177-3AD203B41FA5}">
                      <a16:colId xmlns:a16="http://schemas.microsoft.com/office/drawing/2014/main" val="3085686984"/>
                    </a:ext>
                  </a:extLst>
                </a:gridCol>
                <a:gridCol w="424783">
                  <a:extLst>
                    <a:ext uri="{9D8B030D-6E8A-4147-A177-3AD203B41FA5}">
                      <a16:colId xmlns:a16="http://schemas.microsoft.com/office/drawing/2014/main" val="2187430996"/>
                    </a:ext>
                  </a:extLst>
                </a:gridCol>
                <a:gridCol w="327437">
                  <a:extLst>
                    <a:ext uri="{9D8B030D-6E8A-4147-A177-3AD203B41FA5}">
                      <a16:colId xmlns:a16="http://schemas.microsoft.com/office/drawing/2014/main" val="2795867020"/>
                    </a:ext>
                  </a:extLst>
                </a:gridCol>
                <a:gridCol w="327437">
                  <a:extLst>
                    <a:ext uri="{9D8B030D-6E8A-4147-A177-3AD203B41FA5}">
                      <a16:colId xmlns:a16="http://schemas.microsoft.com/office/drawing/2014/main" val="3874277530"/>
                    </a:ext>
                  </a:extLst>
                </a:gridCol>
                <a:gridCol w="424783">
                  <a:extLst>
                    <a:ext uri="{9D8B030D-6E8A-4147-A177-3AD203B41FA5}">
                      <a16:colId xmlns:a16="http://schemas.microsoft.com/office/drawing/2014/main" val="1961560844"/>
                    </a:ext>
                  </a:extLst>
                </a:gridCol>
                <a:gridCol w="424783">
                  <a:extLst>
                    <a:ext uri="{9D8B030D-6E8A-4147-A177-3AD203B41FA5}">
                      <a16:colId xmlns:a16="http://schemas.microsoft.com/office/drawing/2014/main" val="1541689819"/>
                    </a:ext>
                  </a:extLst>
                </a:gridCol>
                <a:gridCol w="327437">
                  <a:extLst>
                    <a:ext uri="{9D8B030D-6E8A-4147-A177-3AD203B41FA5}">
                      <a16:colId xmlns:a16="http://schemas.microsoft.com/office/drawing/2014/main" val="183298323"/>
                    </a:ext>
                  </a:extLst>
                </a:gridCol>
                <a:gridCol w="327437">
                  <a:extLst>
                    <a:ext uri="{9D8B030D-6E8A-4147-A177-3AD203B41FA5}">
                      <a16:colId xmlns:a16="http://schemas.microsoft.com/office/drawing/2014/main" val="2929704248"/>
                    </a:ext>
                  </a:extLst>
                </a:gridCol>
                <a:gridCol w="424783">
                  <a:extLst>
                    <a:ext uri="{9D8B030D-6E8A-4147-A177-3AD203B41FA5}">
                      <a16:colId xmlns:a16="http://schemas.microsoft.com/office/drawing/2014/main" val="3976529984"/>
                    </a:ext>
                  </a:extLst>
                </a:gridCol>
                <a:gridCol w="327437">
                  <a:extLst>
                    <a:ext uri="{9D8B030D-6E8A-4147-A177-3AD203B41FA5}">
                      <a16:colId xmlns:a16="http://schemas.microsoft.com/office/drawing/2014/main" val="3109042109"/>
                    </a:ext>
                  </a:extLst>
                </a:gridCol>
                <a:gridCol w="327437">
                  <a:extLst>
                    <a:ext uri="{9D8B030D-6E8A-4147-A177-3AD203B41FA5}">
                      <a16:colId xmlns:a16="http://schemas.microsoft.com/office/drawing/2014/main" val="2501860688"/>
                    </a:ext>
                  </a:extLst>
                </a:gridCol>
                <a:gridCol w="389384">
                  <a:extLst>
                    <a:ext uri="{9D8B030D-6E8A-4147-A177-3AD203B41FA5}">
                      <a16:colId xmlns:a16="http://schemas.microsoft.com/office/drawing/2014/main" val="2123502050"/>
                    </a:ext>
                  </a:extLst>
                </a:gridCol>
                <a:gridCol w="424783">
                  <a:extLst>
                    <a:ext uri="{9D8B030D-6E8A-4147-A177-3AD203B41FA5}">
                      <a16:colId xmlns:a16="http://schemas.microsoft.com/office/drawing/2014/main" val="1987347264"/>
                    </a:ext>
                  </a:extLst>
                </a:gridCol>
                <a:gridCol w="391596">
                  <a:extLst>
                    <a:ext uri="{9D8B030D-6E8A-4147-A177-3AD203B41FA5}">
                      <a16:colId xmlns:a16="http://schemas.microsoft.com/office/drawing/2014/main" val="2200622492"/>
                    </a:ext>
                  </a:extLst>
                </a:gridCol>
                <a:gridCol w="391596">
                  <a:extLst>
                    <a:ext uri="{9D8B030D-6E8A-4147-A177-3AD203B41FA5}">
                      <a16:colId xmlns:a16="http://schemas.microsoft.com/office/drawing/2014/main" val="3169247163"/>
                    </a:ext>
                  </a:extLst>
                </a:gridCol>
                <a:gridCol w="391596">
                  <a:extLst>
                    <a:ext uri="{9D8B030D-6E8A-4147-A177-3AD203B41FA5}">
                      <a16:colId xmlns:a16="http://schemas.microsoft.com/office/drawing/2014/main" val="2849047893"/>
                    </a:ext>
                  </a:extLst>
                </a:gridCol>
              </a:tblGrid>
              <a:tr h="2230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Instancia Educativa   </a:t>
                      </a:r>
                    </a:p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PLANTELES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Primer 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Tercer 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Quinto 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 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 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713486"/>
                  </a:ext>
                </a:extLst>
              </a:tr>
              <a:tr h="2395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093371"/>
                  </a:ext>
                </a:extLst>
              </a:tr>
              <a:tr h="2395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780012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CHETUMAL UNO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902657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CHETUMAL 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4212008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UNO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083798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398072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RÍO HONDO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823931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TRES BONFIL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434098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BACALAR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952395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CARLOS A. MADRAZO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652891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COZUMEL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923398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IGNACIO ZARAGOZA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130560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ISLA MUJERES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951020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JOSÉ MARÍA MORELOS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841438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NICOLÁS BRAVO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813847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PLAYA DEL CARMEN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770829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SABÁN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748333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TIHOSUCO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959431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CANDELARIA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519527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PRESIDENTE JUÁREZ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446061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MORELOS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153852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SEÑOR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891017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MAYA BALAM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8675902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CUATRO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898351"/>
                  </a:ext>
                </a:extLst>
              </a:tr>
              <a:tr h="17348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MUJERES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68328"/>
                  </a:ext>
                </a:extLst>
              </a:tr>
              <a:tr h="30566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3029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2662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5691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2670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2209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4879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2530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4538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8229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6879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15108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807463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029C8779-A7BF-47D0-6822-59756943160D}"/>
              </a:ext>
            </a:extLst>
          </p:cNvPr>
          <p:cNvSpPr txBox="1"/>
          <p:nvPr/>
        </p:nvSpPr>
        <p:spPr>
          <a:xfrm>
            <a:off x="1732477" y="522606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Matrícula inicial 24-B de </a:t>
            </a:r>
            <a:r>
              <a:rPr lang="es-MX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Planteles</a:t>
            </a:r>
            <a:endParaRPr lang="es-MX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172400" y="295302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116632"/>
            <a:ext cx="5940152" cy="225198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81196A9-2B91-70F4-DA9D-5FC73D6EDF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680133"/>
              </p:ext>
            </p:extLst>
          </p:nvPr>
        </p:nvGraphicFramePr>
        <p:xfrm>
          <a:off x="251520" y="1732973"/>
          <a:ext cx="8136904" cy="5043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E6FD17D0-3A26-3611-E7DA-F09C5A8057B7}"/>
              </a:ext>
            </a:extLst>
          </p:cNvPr>
          <p:cNvSpPr/>
          <p:nvPr/>
        </p:nvSpPr>
        <p:spPr>
          <a:xfrm>
            <a:off x="0" y="19140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endParaRPr lang="es-MX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s-MX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Gráfica de la m</a:t>
            </a:r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atrícula inicial 24-B</a:t>
            </a:r>
          </a:p>
          <a:p>
            <a:pPr algn="ctr" fontAlgn="ctr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s-MX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s-MX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Planteles</a:t>
            </a:r>
          </a:p>
        </p:txBody>
      </p:sp>
    </p:spTree>
    <p:extLst>
      <p:ext uri="{BB962C8B-B14F-4D97-AF65-F5344CB8AC3E}">
        <p14:creationId xmlns:p14="http://schemas.microsoft.com/office/powerpoint/2010/main" val="206240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2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16986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207737" y="613778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15987" y="6366520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03/10/2024.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C7C82F5-F548-3C40-6BA4-8BA7D7D56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082783"/>
              </p:ext>
            </p:extLst>
          </p:nvPr>
        </p:nvGraphicFramePr>
        <p:xfrm>
          <a:off x="400710" y="1237969"/>
          <a:ext cx="8342580" cy="4785453"/>
        </p:xfrm>
        <a:graphic>
          <a:graphicData uri="http://schemas.openxmlformats.org/drawingml/2006/table">
            <a:tbl>
              <a:tblPr/>
              <a:tblGrid>
                <a:gridCol w="426118">
                  <a:extLst>
                    <a:ext uri="{9D8B030D-6E8A-4147-A177-3AD203B41FA5}">
                      <a16:colId xmlns:a16="http://schemas.microsoft.com/office/drawing/2014/main" val="490539374"/>
                    </a:ext>
                  </a:extLst>
                </a:gridCol>
                <a:gridCol w="1819876">
                  <a:extLst>
                    <a:ext uri="{9D8B030D-6E8A-4147-A177-3AD203B41FA5}">
                      <a16:colId xmlns:a16="http://schemas.microsoft.com/office/drawing/2014/main" val="3834884985"/>
                    </a:ext>
                  </a:extLst>
                </a:gridCol>
                <a:gridCol w="426118">
                  <a:extLst>
                    <a:ext uri="{9D8B030D-6E8A-4147-A177-3AD203B41FA5}">
                      <a16:colId xmlns:a16="http://schemas.microsoft.com/office/drawing/2014/main" val="999507510"/>
                    </a:ext>
                  </a:extLst>
                </a:gridCol>
                <a:gridCol w="426118">
                  <a:extLst>
                    <a:ext uri="{9D8B030D-6E8A-4147-A177-3AD203B41FA5}">
                      <a16:colId xmlns:a16="http://schemas.microsoft.com/office/drawing/2014/main" val="1678405259"/>
                    </a:ext>
                  </a:extLst>
                </a:gridCol>
                <a:gridCol w="328465">
                  <a:extLst>
                    <a:ext uri="{9D8B030D-6E8A-4147-A177-3AD203B41FA5}">
                      <a16:colId xmlns:a16="http://schemas.microsoft.com/office/drawing/2014/main" val="52190488"/>
                    </a:ext>
                  </a:extLst>
                </a:gridCol>
                <a:gridCol w="328465">
                  <a:extLst>
                    <a:ext uri="{9D8B030D-6E8A-4147-A177-3AD203B41FA5}">
                      <a16:colId xmlns:a16="http://schemas.microsoft.com/office/drawing/2014/main" val="4022608674"/>
                    </a:ext>
                  </a:extLst>
                </a:gridCol>
                <a:gridCol w="426118">
                  <a:extLst>
                    <a:ext uri="{9D8B030D-6E8A-4147-A177-3AD203B41FA5}">
                      <a16:colId xmlns:a16="http://schemas.microsoft.com/office/drawing/2014/main" val="3788175717"/>
                    </a:ext>
                  </a:extLst>
                </a:gridCol>
                <a:gridCol w="426118">
                  <a:extLst>
                    <a:ext uri="{9D8B030D-6E8A-4147-A177-3AD203B41FA5}">
                      <a16:colId xmlns:a16="http://schemas.microsoft.com/office/drawing/2014/main" val="178156963"/>
                    </a:ext>
                  </a:extLst>
                </a:gridCol>
                <a:gridCol w="328465">
                  <a:extLst>
                    <a:ext uri="{9D8B030D-6E8A-4147-A177-3AD203B41FA5}">
                      <a16:colId xmlns:a16="http://schemas.microsoft.com/office/drawing/2014/main" val="3435580821"/>
                    </a:ext>
                  </a:extLst>
                </a:gridCol>
                <a:gridCol w="328465">
                  <a:extLst>
                    <a:ext uri="{9D8B030D-6E8A-4147-A177-3AD203B41FA5}">
                      <a16:colId xmlns:a16="http://schemas.microsoft.com/office/drawing/2014/main" val="2957025245"/>
                    </a:ext>
                  </a:extLst>
                </a:gridCol>
                <a:gridCol w="426118">
                  <a:extLst>
                    <a:ext uri="{9D8B030D-6E8A-4147-A177-3AD203B41FA5}">
                      <a16:colId xmlns:a16="http://schemas.microsoft.com/office/drawing/2014/main" val="2785365931"/>
                    </a:ext>
                  </a:extLst>
                </a:gridCol>
                <a:gridCol w="328465">
                  <a:extLst>
                    <a:ext uri="{9D8B030D-6E8A-4147-A177-3AD203B41FA5}">
                      <a16:colId xmlns:a16="http://schemas.microsoft.com/office/drawing/2014/main" val="135253160"/>
                    </a:ext>
                  </a:extLst>
                </a:gridCol>
                <a:gridCol w="328465">
                  <a:extLst>
                    <a:ext uri="{9D8B030D-6E8A-4147-A177-3AD203B41FA5}">
                      <a16:colId xmlns:a16="http://schemas.microsoft.com/office/drawing/2014/main" val="1822054093"/>
                    </a:ext>
                  </a:extLst>
                </a:gridCol>
                <a:gridCol w="390607">
                  <a:extLst>
                    <a:ext uri="{9D8B030D-6E8A-4147-A177-3AD203B41FA5}">
                      <a16:colId xmlns:a16="http://schemas.microsoft.com/office/drawing/2014/main" val="601901136"/>
                    </a:ext>
                  </a:extLst>
                </a:gridCol>
                <a:gridCol w="426118">
                  <a:extLst>
                    <a:ext uri="{9D8B030D-6E8A-4147-A177-3AD203B41FA5}">
                      <a16:colId xmlns:a16="http://schemas.microsoft.com/office/drawing/2014/main" val="3732908297"/>
                    </a:ext>
                  </a:extLst>
                </a:gridCol>
                <a:gridCol w="392827">
                  <a:extLst>
                    <a:ext uri="{9D8B030D-6E8A-4147-A177-3AD203B41FA5}">
                      <a16:colId xmlns:a16="http://schemas.microsoft.com/office/drawing/2014/main" val="3682261809"/>
                    </a:ext>
                  </a:extLst>
                </a:gridCol>
                <a:gridCol w="392827">
                  <a:extLst>
                    <a:ext uri="{9D8B030D-6E8A-4147-A177-3AD203B41FA5}">
                      <a16:colId xmlns:a16="http://schemas.microsoft.com/office/drawing/2014/main" val="3883063535"/>
                    </a:ext>
                  </a:extLst>
                </a:gridCol>
                <a:gridCol w="392827">
                  <a:extLst>
                    <a:ext uri="{9D8B030D-6E8A-4147-A177-3AD203B41FA5}">
                      <a16:colId xmlns:a16="http://schemas.microsoft.com/office/drawing/2014/main" val="2952719263"/>
                    </a:ext>
                  </a:extLst>
                </a:gridCol>
              </a:tblGrid>
              <a:tr h="25364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Instancia Educativa                            CENTROS DE SERVICIOS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Primer 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Tercer 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Quinto 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Total 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Total 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Gran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905255"/>
                  </a:ext>
                </a:extLst>
              </a:tr>
              <a:tr h="22986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567006"/>
                  </a:ext>
                </a:extLst>
              </a:tr>
              <a:tr h="2932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673077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ALTOS DE SEVILLA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526348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BLANCA FLOR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755459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CAOBAS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471915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CHAN CHÉN 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36512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CHIQUILÁ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65275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COBÁ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702346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DIVORCIADOS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967011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LAGUNA KANÁ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4844888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LIMONES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63963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NOH-BEC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698539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SAN PEDRO PERALTA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4334696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VALLEHERMOSO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707921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X-HAZIL SUR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905488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X-PICHIL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179565"/>
                  </a:ext>
                </a:extLst>
              </a:tr>
              <a:tr h="22184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ZAMORA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73240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CHUN-YAH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47339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RÍO VERDE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948421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PUERTO AVENTURAS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036029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MAHAHUAL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710715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MIGUEL ALEMÁN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757542"/>
                  </a:ext>
                </a:extLst>
              </a:tr>
              <a:tr h="1664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EMSaD JOSEFA ORTIZ DE DOMÍNGUEZ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988526"/>
                  </a:ext>
                </a:extLst>
              </a:tr>
              <a:tr h="27742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893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667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664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1128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1096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2224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31646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4267020-9710-BFE9-29CE-C122259BA3EF}"/>
              </a:ext>
            </a:extLst>
          </p:cNvPr>
          <p:cNvSpPr txBox="1"/>
          <p:nvPr/>
        </p:nvSpPr>
        <p:spPr>
          <a:xfrm>
            <a:off x="0" y="367095"/>
            <a:ext cx="9468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Matrícula inicial 24-B de </a:t>
            </a:r>
            <a:r>
              <a:rPr lang="es-MX" b="1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EMSaD</a:t>
            </a:r>
            <a:endParaRPr lang="es-MX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5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169866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CC5CF96-F529-9AAC-0E83-C764ACBF7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499116"/>
              </p:ext>
            </p:extLst>
          </p:nvPr>
        </p:nvGraphicFramePr>
        <p:xfrm>
          <a:off x="450450" y="1001114"/>
          <a:ext cx="8188218" cy="515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492201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2"/>
            <a:ext cx="9180512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0" y="44624"/>
            <a:ext cx="5940152" cy="16986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67544" y="636437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http://controlescolar.cobaqroo.edu.mx/controlEscolar/index.jsp#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75794" y="6593111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9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03/10/2024.</a:t>
            </a:r>
            <a:r>
              <a:rPr lang="es-MX" sz="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E92CB7A-7EEF-6D20-1475-98BB2264E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60082"/>
              </p:ext>
            </p:extLst>
          </p:nvPr>
        </p:nvGraphicFramePr>
        <p:xfrm>
          <a:off x="269777" y="1180423"/>
          <a:ext cx="8640958" cy="1401439"/>
        </p:xfrm>
        <a:graphic>
          <a:graphicData uri="http://schemas.openxmlformats.org/drawingml/2006/table">
            <a:tbl>
              <a:tblPr/>
              <a:tblGrid>
                <a:gridCol w="441358">
                  <a:extLst>
                    <a:ext uri="{9D8B030D-6E8A-4147-A177-3AD203B41FA5}">
                      <a16:colId xmlns:a16="http://schemas.microsoft.com/office/drawing/2014/main" val="901089106"/>
                    </a:ext>
                  </a:extLst>
                </a:gridCol>
                <a:gridCol w="1884965">
                  <a:extLst>
                    <a:ext uri="{9D8B030D-6E8A-4147-A177-3AD203B41FA5}">
                      <a16:colId xmlns:a16="http://schemas.microsoft.com/office/drawing/2014/main" val="2575477269"/>
                    </a:ext>
                  </a:extLst>
                </a:gridCol>
                <a:gridCol w="441358">
                  <a:extLst>
                    <a:ext uri="{9D8B030D-6E8A-4147-A177-3AD203B41FA5}">
                      <a16:colId xmlns:a16="http://schemas.microsoft.com/office/drawing/2014/main" val="3010135345"/>
                    </a:ext>
                  </a:extLst>
                </a:gridCol>
                <a:gridCol w="441358">
                  <a:extLst>
                    <a:ext uri="{9D8B030D-6E8A-4147-A177-3AD203B41FA5}">
                      <a16:colId xmlns:a16="http://schemas.microsoft.com/office/drawing/2014/main" val="3916364226"/>
                    </a:ext>
                  </a:extLst>
                </a:gridCol>
                <a:gridCol w="340213">
                  <a:extLst>
                    <a:ext uri="{9D8B030D-6E8A-4147-A177-3AD203B41FA5}">
                      <a16:colId xmlns:a16="http://schemas.microsoft.com/office/drawing/2014/main" val="1348372941"/>
                    </a:ext>
                  </a:extLst>
                </a:gridCol>
                <a:gridCol w="340213">
                  <a:extLst>
                    <a:ext uri="{9D8B030D-6E8A-4147-A177-3AD203B41FA5}">
                      <a16:colId xmlns:a16="http://schemas.microsoft.com/office/drawing/2014/main" val="407001923"/>
                    </a:ext>
                  </a:extLst>
                </a:gridCol>
                <a:gridCol w="441358">
                  <a:extLst>
                    <a:ext uri="{9D8B030D-6E8A-4147-A177-3AD203B41FA5}">
                      <a16:colId xmlns:a16="http://schemas.microsoft.com/office/drawing/2014/main" val="3887457988"/>
                    </a:ext>
                  </a:extLst>
                </a:gridCol>
                <a:gridCol w="441358">
                  <a:extLst>
                    <a:ext uri="{9D8B030D-6E8A-4147-A177-3AD203B41FA5}">
                      <a16:colId xmlns:a16="http://schemas.microsoft.com/office/drawing/2014/main" val="3885133933"/>
                    </a:ext>
                  </a:extLst>
                </a:gridCol>
                <a:gridCol w="340213">
                  <a:extLst>
                    <a:ext uri="{9D8B030D-6E8A-4147-A177-3AD203B41FA5}">
                      <a16:colId xmlns:a16="http://schemas.microsoft.com/office/drawing/2014/main" val="2794954646"/>
                    </a:ext>
                  </a:extLst>
                </a:gridCol>
                <a:gridCol w="340213">
                  <a:extLst>
                    <a:ext uri="{9D8B030D-6E8A-4147-A177-3AD203B41FA5}">
                      <a16:colId xmlns:a16="http://schemas.microsoft.com/office/drawing/2014/main" val="4203356060"/>
                    </a:ext>
                  </a:extLst>
                </a:gridCol>
                <a:gridCol w="441358">
                  <a:extLst>
                    <a:ext uri="{9D8B030D-6E8A-4147-A177-3AD203B41FA5}">
                      <a16:colId xmlns:a16="http://schemas.microsoft.com/office/drawing/2014/main" val="139727987"/>
                    </a:ext>
                  </a:extLst>
                </a:gridCol>
                <a:gridCol w="340213">
                  <a:extLst>
                    <a:ext uri="{9D8B030D-6E8A-4147-A177-3AD203B41FA5}">
                      <a16:colId xmlns:a16="http://schemas.microsoft.com/office/drawing/2014/main" val="344065183"/>
                    </a:ext>
                  </a:extLst>
                </a:gridCol>
                <a:gridCol w="340213">
                  <a:extLst>
                    <a:ext uri="{9D8B030D-6E8A-4147-A177-3AD203B41FA5}">
                      <a16:colId xmlns:a16="http://schemas.microsoft.com/office/drawing/2014/main" val="3925782881"/>
                    </a:ext>
                  </a:extLst>
                </a:gridCol>
                <a:gridCol w="404578">
                  <a:extLst>
                    <a:ext uri="{9D8B030D-6E8A-4147-A177-3AD203B41FA5}">
                      <a16:colId xmlns:a16="http://schemas.microsoft.com/office/drawing/2014/main" val="339974475"/>
                    </a:ext>
                  </a:extLst>
                </a:gridCol>
                <a:gridCol w="441358">
                  <a:extLst>
                    <a:ext uri="{9D8B030D-6E8A-4147-A177-3AD203B41FA5}">
                      <a16:colId xmlns:a16="http://schemas.microsoft.com/office/drawing/2014/main" val="1345560279"/>
                    </a:ext>
                  </a:extLst>
                </a:gridCol>
                <a:gridCol w="406877">
                  <a:extLst>
                    <a:ext uri="{9D8B030D-6E8A-4147-A177-3AD203B41FA5}">
                      <a16:colId xmlns:a16="http://schemas.microsoft.com/office/drawing/2014/main" val="3523729709"/>
                    </a:ext>
                  </a:extLst>
                </a:gridCol>
                <a:gridCol w="406877">
                  <a:extLst>
                    <a:ext uri="{9D8B030D-6E8A-4147-A177-3AD203B41FA5}">
                      <a16:colId xmlns:a16="http://schemas.microsoft.com/office/drawing/2014/main" val="2783956365"/>
                    </a:ext>
                  </a:extLst>
                </a:gridCol>
                <a:gridCol w="406877">
                  <a:extLst>
                    <a:ext uri="{9D8B030D-6E8A-4147-A177-3AD203B41FA5}">
                      <a16:colId xmlns:a16="http://schemas.microsoft.com/office/drawing/2014/main" val="2281507663"/>
                    </a:ext>
                  </a:extLst>
                </a:gridCol>
              </a:tblGrid>
              <a:tr h="17518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Instancia Educativa                        CENTRO DE ESTUDIOS RECONOCIDOS                   INCORPORADOS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Primer 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Tercer 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100" b="1" i="0" u="none" strike="noStrike" cap="none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Quinto Semestre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 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 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Gran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8058"/>
                  </a:ext>
                </a:extLst>
              </a:tr>
              <a:tr h="1592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Grupos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Alumnos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43118"/>
                  </a:ext>
                </a:extLst>
              </a:tr>
              <a:tr h="36628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Fem.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Arial" panose="020B0604020202020204" pitchFamily="34" charset="0"/>
                        </a:rPr>
                        <a:t>Masc.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001050"/>
                  </a:ext>
                </a:extLst>
              </a:tr>
              <a:tr h="1751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ECAB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291474"/>
                  </a:ext>
                </a:extLst>
              </a:tr>
              <a:tr h="1751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COLEGIO BRITÁNICO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625488"/>
                  </a:ext>
                </a:extLst>
              </a:tr>
              <a:tr h="17518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 DEL CARIBE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527003"/>
                  </a:ext>
                </a:extLst>
              </a:tr>
              <a:tr h="17518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1E1E1"/>
                          </a:highlight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48425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B874FC92-1812-64B4-99B4-1189ECB60813}"/>
              </a:ext>
            </a:extLst>
          </p:cNvPr>
          <p:cNvSpPr/>
          <p:nvPr/>
        </p:nvSpPr>
        <p:spPr>
          <a:xfrm>
            <a:off x="97384" y="374291"/>
            <a:ext cx="9443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MX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Matrícula inicial 24-B de </a:t>
            </a:r>
            <a:r>
              <a:rPr lang="es-MX" b="1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incorporados</a:t>
            </a:r>
            <a:endParaRPr lang="es-MX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s-MX" b="1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47A9FFD-B336-7BDB-CD64-7C16FE585E73}"/>
              </a:ext>
            </a:extLst>
          </p:cNvPr>
          <p:cNvSpPr txBox="1"/>
          <p:nvPr/>
        </p:nvSpPr>
        <p:spPr>
          <a:xfrm>
            <a:off x="1524740" y="2772273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Gráfica de la matrícula 24-B, i</a:t>
            </a:r>
            <a:r>
              <a:rPr lang="es-MX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ncorporados</a:t>
            </a:r>
            <a:endParaRPr lang="es-MX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s-MX" sz="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CC3526F-7696-C1B4-F3A7-2EDA4B01FC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952255"/>
              </p:ext>
            </p:extLst>
          </p:nvPr>
        </p:nvGraphicFramePr>
        <p:xfrm>
          <a:off x="2007430" y="3212894"/>
          <a:ext cx="5165652" cy="302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4512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B144F9-8D75-2C82-AF60-76BB043DF6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569" y="10164"/>
            <a:ext cx="9416569" cy="6864092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5BBBA6DC-960E-8997-CA45-D5B5C1A3A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77170"/>
          <a:stretch/>
        </p:blipFill>
        <p:spPr>
          <a:xfrm>
            <a:off x="8202259" y="76880"/>
            <a:ext cx="442709" cy="61912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4B627CD-5531-99FE-B454-6DFC22E371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963" t="59565" r="35625" b="19160"/>
          <a:stretch/>
        </p:blipFill>
        <p:spPr>
          <a:xfrm>
            <a:off x="-75654" y="44624"/>
            <a:ext cx="5940152" cy="238866"/>
          </a:xfrm>
          <a:prstGeom prst="rect">
            <a:avLst/>
          </a:prstGeom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038"/>
              </p:ext>
            </p:extLst>
          </p:nvPr>
        </p:nvGraphicFramePr>
        <p:xfrm>
          <a:off x="418470" y="6348039"/>
          <a:ext cx="3035300" cy="304800"/>
        </p:xfrm>
        <a:graphic>
          <a:graphicData uri="http://schemas.openxmlformats.org/drawingml/2006/table">
            <a:tbl>
              <a:tblPr/>
              <a:tblGrid>
                <a:gridCol w="3035300">
                  <a:extLst>
                    <a:ext uri="{9D8B030D-6E8A-4147-A177-3AD203B41FA5}">
                      <a16:colId xmlns:a16="http://schemas.microsoft.com/office/drawing/2014/main" val="1658323284"/>
                    </a:ext>
                  </a:extLst>
                </a:gridCol>
              </a:tblGrid>
              <a:tr h="1232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Fuente: Sedes Bachillerato Modular (CSAI).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283047"/>
                  </a:ext>
                </a:extLst>
              </a:tr>
              <a:tr h="123247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03/10/2024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788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7DF8BF2-5AAB-62D7-50D3-D6D2F5271B17}"/>
              </a:ext>
            </a:extLst>
          </p:cNvPr>
          <p:cNvSpPr txBox="1"/>
          <p:nvPr/>
        </p:nvSpPr>
        <p:spPr>
          <a:xfrm>
            <a:off x="0" y="620241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s-MX" sz="16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Matrícula inicial  24-B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2E7F6235-7611-25F5-D822-DC6D0F62B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2075"/>
              </p:ext>
            </p:extLst>
          </p:nvPr>
        </p:nvGraphicFramePr>
        <p:xfrm>
          <a:off x="834681" y="1554254"/>
          <a:ext cx="7474638" cy="1467351"/>
        </p:xfrm>
        <a:graphic>
          <a:graphicData uri="http://schemas.openxmlformats.org/drawingml/2006/table">
            <a:tbl>
              <a:tblPr/>
              <a:tblGrid>
                <a:gridCol w="3368087">
                  <a:extLst>
                    <a:ext uri="{9D8B030D-6E8A-4147-A177-3AD203B41FA5}">
                      <a16:colId xmlns:a16="http://schemas.microsoft.com/office/drawing/2014/main" val="3000634400"/>
                    </a:ext>
                  </a:extLst>
                </a:gridCol>
                <a:gridCol w="1458401">
                  <a:extLst>
                    <a:ext uri="{9D8B030D-6E8A-4147-A177-3AD203B41FA5}">
                      <a16:colId xmlns:a16="http://schemas.microsoft.com/office/drawing/2014/main" val="2888498845"/>
                    </a:ext>
                  </a:extLst>
                </a:gridCol>
                <a:gridCol w="1496780">
                  <a:extLst>
                    <a:ext uri="{9D8B030D-6E8A-4147-A177-3AD203B41FA5}">
                      <a16:colId xmlns:a16="http://schemas.microsoft.com/office/drawing/2014/main" val="452009754"/>
                    </a:ext>
                  </a:extLst>
                </a:gridCol>
                <a:gridCol w="1151370">
                  <a:extLst>
                    <a:ext uri="{9D8B030D-6E8A-4147-A177-3AD203B41FA5}">
                      <a16:colId xmlns:a16="http://schemas.microsoft.com/office/drawing/2014/main" val="1936386654"/>
                    </a:ext>
                  </a:extLst>
                </a:gridCol>
              </a:tblGrid>
              <a:tr h="44194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Servicios Académicos Integrales </a:t>
                      </a:r>
                    </a:p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(CSAI)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39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Femenino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39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Masculino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39F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O T A 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A39F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88608"/>
                  </a:ext>
                </a:extLst>
              </a:tr>
              <a:tr h="253091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CHETUMAL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422521"/>
                  </a:ext>
                </a:extLst>
              </a:tr>
              <a:tr h="269270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CANCÚN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780802"/>
                  </a:ext>
                </a:extLst>
              </a:tr>
              <a:tr h="261992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PLAYA DEL CARMEN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0" i="0" u="none" strike="noStrike" kern="1200" cap="none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746476"/>
                  </a:ext>
                </a:extLst>
              </a:tr>
              <a:tr h="241058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00" b="0" i="0" u="none" strike="noStrike" kern="1200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2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MX" sz="1200" b="1" i="0" u="none" strike="noStrike" kern="1200" cap="none" dirty="0">
                          <a:solidFill>
                            <a:srgbClr val="212529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2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63972"/>
                  </a:ext>
                </a:extLst>
              </a:tr>
            </a:tbl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4A5C665C-7CF9-D496-CE04-2CFC40C42D87}"/>
              </a:ext>
            </a:extLst>
          </p:cNvPr>
          <p:cNvSpPr/>
          <p:nvPr/>
        </p:nvSpPr>
        <p:spPr>
          <a:xfrm>
            <a:off x="1" y="1239368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buClrTx/>
              <a:buFontTx/>
              <a:buNone/>
            </a:pPr>
            <a:r>
              <a:rPr lang="es-MX" sz="12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Modalidad mixta. Opción </a:t>
            </a:r>
            <a:r>
              <a:rPr lang="es-MX" sz="1200" b="1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autoplaneada</a:t>
            </a:r>
            <a:endParaRPr lang="es-MX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A08D3BF-F4B4-3AEC-C432-94447A8717B1}"/>
              </a:ext>
            </a:extLst>
          </p:cNvPr>
          <p:cNvSpPr/>
          <p:nvPr/>
        </p:nvSpPr>
        <p:spPr>
          <a:xfrm>
            <a:off x="-1524000" y="3199495"/>
            <a:ext cx="121919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buClrTx/>
              <a:buFontTx/>
              <a:buNone/>
            </a:pPr>
            <a:r>
              <a:rPr lang="es-MX" sz="12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Modalidad mixta. Opción </a:t>
            </a:r>
            <a:r>
              <a:rPr lang="es-MX" sz="1200" b="1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autoplaneada</a:t>
            </a:r>
            <a:endParaRPr lang="es-MX" sz="12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0529E6C3-2B5A-6BC8-355B-79578C937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48630"/>
              </p:ext>
            </p:extLst>
          </p:nvPr>
        </p:nvGraphicFramePr>
        <p:xfrm>
          <a:off x="1803399" y="3561804"/>
          <a:ext cx="5537200" cy="314909"/>
        </p:xfrm>
        <a:graphic>
          <a:graphicData uri="http://schemas.openxmlformats.org/drawingml/2006/table">
            <a:tbl>
              <a:tblPr/>
              <a:tblGrid>
                <a:gridCol w="5537200">
                  <a:extLst>
                    <a:ext uri="{9D8B030D-6E8A-4147-A177-3AD203B41FA5}">
                      <a16:colId xmlns:a16="http://schemas.microsoft.com/office/drawing/2014/main" val="2017884405"/>
                    </a:ext>
                  </a:extLst>
                </a:gridCol>
              </a:tblGrid>
              <a:tr h="314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haroni"/>
                        </a:rPr>
                        <a:t>Bachillerato modular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395333"/>
                  </a:ext>
                </a:extLst>
              </a:tr>
            </a:tbl>
          </a:graphicData>
        </a:graphic>
      </p:graphicFrame>
      <p:graphicFrame>
        <p:nvGraphicFramePr>
          <p:cNvPr id="22" name="Tabla 21">
            <a:extLst>
              <a:ext uri="{FF2B5EF4-FFF2-40B4-BE49-F238E27FC236}">
                <a16:creationId xmlns:a16="http://schemas.microsoft.com/office/drawing/2014/main" id="{BCD0F36B-0860-A150-EDCD-4C7CE1D22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37788"/>
              </p:ext>
            </p:extLst>
          </p:nvPr>
        </p:nvGraphicFramePr>
        <p:xfrm>
          <a:off x="1803399" y="3874800"/>
          <a:ext cx="5537200" cy="2440305"/>
        </p:xfrm>
        <a:graphic>
          <a:graphicData uri="http://schemas.openxmlformats.org/drawingml/2006/table">
            <a:tbl>
              <a:tblPr/>
              <a:tblGrid>
                <a:gridCol w="2045529">
                  <a:extLst>
                    <a:ext uri="{9D8B030D-6E8A-4147-A177-3AD203B41FA5}">
                      <a16:colId xmlns:a16="http://schemas.microsoft.com/office/drawing/2014/main" val="1563213818"/>
                    </a:ext>
                  </a:extLst>
                </a:gridCol>
                <a:gridCol w="1056064">
                  <a:extLst>
                    <a:ext uri="{9D8B030D-6E8A-4147-A177-3AD203B41FA5}">
                      <a16:colId xmlns:a16="http://schemas.microsoft.com/office/drawing/2014/main" val="2942582492"/>
                    </a:ext>
                  </a:extLst>
                </a:gridCol>
                <a:gridCol w="987807">
                  <a:extLst>
                    <a:ext uri="{9D8B030D-6E8A-4147-A177-3AD203B41FA5}">
                      <a16:colId xmlns:a16="http://schemas.microsoft.com/office/drawing/2014/main" val="19508081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80641795"/>
                    </a:ext>
                  </a:extLst>
                </a:gridCol>
              </a:tblGrid>
              <a:tr h="3249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6DCE4"/>
                          </a:highlight>
                          <a:latin typeface="Arial" panose="020B0604020202020204" pitchFamily="34" charset="0"/>
                        </a:rPr>
                        <a:t>SEDES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6DCE4"/>
                          </a:highlight>
                          <a:latin typeface="Arial" panose="020B0604020202020204" pitchFamily="34" charset="0"/>
                        </a:rPr>
                        <a:t>REINSCRITOS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6DCE4"/>
                          </a:highlight>
                          <a:latin typeface="Arial" panose="020B0604020202020204" pitchFamily="34" charset="0"/>
                        </a:rPr>
                        <a:t>NUEVO INGRESO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6DCE4"/>
                          </a:highlight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85545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AVENTURAS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5138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PLAYA DEL CARMEN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6436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COZUMEL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91883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UNO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84513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40554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CANCÚN CUATRO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19813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950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1321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7E6E6"/>
                          </a:highlight>
                          <a:latin typeface="Calibri" panose="020F0502020204030204" pitchFamily="34" charset="0"/>
                        </a:rPr>
                        <a:t>2271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562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185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5102</TotalTime>
  <Words>1410</Words>
  <Application>Microsoft Office PowerPoint</Application>
  <PresentationFormat>Presentación en pantalla (4:3)</PresentationFormat>
  <Paragraphs>1099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Aharoni</vt:lpstr>
      <vt:lpstr>Arial</vt:lpstr>
      <vt:lpstr>Arial Black</vt:lpstr>
      <vt:lpstr>Calibri</vt:lpstr>
      <vt:lpstr>Calibri Light</vt:lpstr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BACHILLERATO MODULAR</dc:title>
  <dc:creator>Angel</dc:creator>
  <cp:lastModifiedBy>karen canto martin</cp:lastModifiedBy>
  <cp:revision>342</cp:revision>
  <cp:lastPrinted>2024-05-02T15:31:44Z</cp:lastPrinted>
  <dcterms:created xsi:type="dcterms:W3CDTF">2021-02-19T19:53:30Z</dcterms:created>
  <dcterms:modified xsi:type="dcterms:W3CDTF">2024-10-15T21:15:08Z</dcterms:modified>
</cp:coreProperties>
</file>